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5" r:id="rId2"/>
    <p:sldId id="306" r:id="rId3"/>
    <p:sldId id="307" r:id="rId4"/>
    <p:sldId id="258" r:id="rId5"/>
    <p:sldId id="285" r:id="rId6"/>
    <p:sldId id="292" r:id="rId7"/>
    <p:sldId id="288" r:id="rId8"/>
    <p:sldId id="287" r:id="rId9"/>
    <p:sldId id="304" r:id="rId10"/>
    <p:sldId id="294" r:id="rId11"/>
    <p:sldId id="263" r:id="rId12"/>
    <p:sldId id="293" r:id="rId13"/>
    <p:sldId id="299" r:id="rId14"/>
    <p:sldId id="295" r:id="rId15"/>
    <p:sldId id="259" r:id="rId16"/>
    <p:sldId id="297" r:id="rId1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832" autoAdjust="0"/>
  </p:normalViewPr>
  <p:slideViewPr>
    <p:cSldViewPr>
      <p:cViewPr varScale="1">
        <p:scale>
          <a:sx n="73" d="100"/>
          <a:sy n="73" d="100"/>
        </p:scale>
        <p:origin x="-127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handoutMaster" Target="handoutMasters/handout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5303-01BC-7047-B4E5-7FE1AC136102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5E38F-1680-F346-9E80-5E172120D0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1041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B5A3A-A823-1A4F-ABF9-6AAF85FC7C87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7E03E-9135-AF47-9BA9-32C414F61D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8416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nicho</a:t>
            </a:r>
            <a:r>
              <a:rPr lang="es-ES" baseline="0" dirty="0"/>
              <a:t> se considera más diverso cuando hay menos dominancia de especies y la distribución es más equitativa.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7E03E-9135-AF47-9BA9-32C414F61D9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74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nicho</a:t>
            </a:r>
            <a:r>
              <a:rPr lang="es-ES" baseline="0" dirty="0"/>
              <a:t> se considera más diverso cuando hay menos dominancia de especies y la distribución es más equitativa.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7E03E-9135-AF47-9BA9-32C414F61D9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74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871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947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463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158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110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8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34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534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64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972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324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_tradnl"/>
              <a:t>06.02.2018</a:t>
            </a:r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497E3-DDC1-4143-A536-5C3F424F30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824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.jpe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 /><Relationship Id="rId2" Type="http://schemas.openxmlformats.org/officeDocument/2006/relationships/image" Target="../media/image18.emf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5.emf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683568" y="332656"/>
            <a:ext cx="7920880" cy="6120680"/>
            <a:chOff x="1403648" y="620688"/>
            <a:chExt cx="6854622" cy="5190978"/>
          </a:xfrm>
        </p:grpSpPr>
        <p:pic>
          <p:nvPicPr>
            <p:cNvPr id="6" name="5 Imagen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4" b="24308"/>
            <a:stretch/>
          </p:blipFill>
          <p:spPr>
            <a:xfrm>
              <a:off x="1403648" y="620688"/>
              <a:ext cx="6847450" cy="5190978"/>
            </a:xfrm>
            <a:prstGeom prst="rect">
              <a:avLst/>
            </a:prstGeom>
          </p:spPr>
        </p:pic>
        <p:sp>
          <p:nvSpPr>
            <p:cNvPr id="7" name="6 Rectángulo"/>
            <p:cNvSpPr/>
            <p:nvPr/>
          </p:nvSpPr>
          <p:spPr>
            <a:xfrm>
              <a:off x="6386062" y="4803554"/>
              <a:ext cx="1872208" cy="1008112"/>
            </a:xfrm>
            <a:prstGeom prst="rect">
              <a:avLst/>
            </a:prstGeom>
            <a:solidFill>
              <a:srgbClr val="558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61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95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10</a:t>
            </a:fld>
            <a:endParaRPr lang="es-MX"/>
          </a:p>
        </p:txBody>
      </p:sp>
      <p:cxnSp>
        <p:nvCxnSpPr>
          <p:cNvPr id="6" name="Conector recto 5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311849" y="116632"/>
            <a:ext cx="225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Beta diversidad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51520" y="980728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Helvetica Neue"/>
                <a:cs typeface="Helvetica Neue"/>
              </a:rPr>
              <a:t>PCoA</a:t>
            </a:r>
            <a:r>
              <a:rPr lang="es-ES" b="1" dirty="0">
                <a:latin typeface="Helvetica Neue"/>
                <a:cs typeface="Helvetica Neue"/>
              </a:rPr>
              <a:t> (Principal </a:t>
            </a:r>
            <a:r>
              <a:rPr lang="es-ES" b="1" dirty="0" err="1">
                <a:latin typeface="Helvetica Neue"/>
                <a:cs typeface="Helvetica Neue"/>
              </a:rPr>
              <a:t>Coordinates</a:t>
            </a:r>
            <a:r>
              <a:rPr lang="es-ES" b="1" dirty="0">
                <a:latin typeface="Helvetica Neue"/>
                <a:cs typeface="Helvetica Neue"/>
              </a:rPr>
              <a:t> </a:t>
            </a:r>
            <a:r>
              <a:rPr lang="es-ES" b="1" dirty="0" err="1">
                <a:latin typeface="Helvetica Neue"/>
                <a:cs typeface="Helvetica Neue"/>
              </a:rPr>
              <a:t>Analysis</a:t>
            </a:r>
            <a:r>
              <a:rPr lang="es-ES" b="1" dirty="0">
                <a:latin typeface="Helvetica Neue"/>
                <a:cs typeface="Helvetica Neue"/>
              </a:rPr>
              <a:t>): </a:t>
            </a:r>
            <a:r>
              <a:rPr lang="es-ES" dirty="0">
                <a:latin typeface="Helvetica Neue"/>
                <a:cs typeface="Helvetica Neue"/>
              </a:rPr>
              <a:t>Método para visualizar las similitudes y diferencias de los datos.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2664296" y="6290156"/>
            <a:ext cx="7092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7F7F7F"/>
                </a:solidFill>
              </a:rPr>
              <a:t>http://</a:t>
            </a:r>
            <a:r>
              <a:rPr lang="es-ES" sz="1400" dirty="0" err="1">
                <a:solidFill>
                  <a:srgbClr val="7F7F7F"/>
                </a:solidFill>
              </a:rPr>
              <a:t>www.evolution.unibas.ch</a:t>
            </a:r>
            <a:r>
              <a:rPr lang="es-ES" sz="1400" dirty="0">
                <a:solidFill>
                  <a:srgbClr val="7F7F7F"/>
                </a:solidFill>
              </a:rPr>
              <a:t>/</a:t>
            </a:r>
            <a:r>
              <a:rPr lang="es-ES" sz="1400" dirty="0" err="1">
                <a:solidFill>
                  <a:srgbClr val="7F7F7F"/>
                </a:solidFill>
              </a:rPr>
              <a:t>walser</a:t>
            </a:r>
            <a:r>
              <a:rPr lang="es-ES" sz="1400" dirty="0">
                <a:solidFill>
                  <a:srgbClr val="7F7F7F"/>
                </a:solidFill>
              </a:rPr>
              <a:t>/</a:t>
            </a:r>
            <a:r>
              <a:rPr lang="es-ES" sz="1400" dirty="0" err="1">
                <a:solidFill>
                  <a:srgbClr val="7F7F7F"/>
                </a:solidFill>
              </a:rPr>
              <a:t>bacteria_community_analysis</a:t>
            </a:r>
            <a:r>
              <a:rPr lang="es-ES" sz="1400" dirty="0">
                <a:solidFill>
                  <a:srgbClr val="7F7F7F"/>
                </a:solidFill>
              </a:rPr>
              <a:t>/2015-02-10_MBM_tutorial_combined.pdf</a:t>
            </a:r>
          </a:p>
        </p:txBody>
      </p:sp>
      <p:pic>
        <p:nvPicPr>
          <p:cNvPr id="2" name="Imagen 1" descr="Captura de pantalla 2018-02-06 a las 6.22.14 a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7"/>
            <a:ext cx="4320480" cy="4132261"/>
          </a:xfrm>
          <a:prstGeom prst="rect">
            <a:avLst/>
          </a:prstGeom>
        </p:spPr>
      </p:pic>
      <p:pic>
        <p:nvPicPr>
          <p:cNvPr id="3" name="Imagen 2" descr="Captura de pantalla 2018-02-06 a las 6.23.07 a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21" y="1484784"/>
            <a:ext cx="4660079" cy="4365476"/>
          </a:xfrm>
          <a:prstGeom prst="rect">
            <a:avLst/>
          </a:prstGeom>
        </p:spPr>
      </p:pic>
      <p:pic>
        <p:nvPicPr>
          <p:cNvPr id="9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11</a:t>
            </a:fld>
            <a:endParaRPr lang="es-MX"/>
          </a:p>
        </p:txBody>
      </p:sp>
      <p:cxnSp>
        <p:nvCxnSpPr>
          <p:cNvPr id="6" name="Conector recto 5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Captura de pantalla 2018-02-05 a las 11.27.57 p.m.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64705"/>
            <a:ext cx="2492474" cy="93610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383857" y="116632"/>
            <a:ext cx="225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Beta diversidad</a:t>
            </a:r>
          </a:p>
        </p:txBody>
      </p:sp>
      <p:pic>
        <p:nvPicPr>
          <p:cNvPr id="9" name="Imagen 8" descr="Captura de pantalla 2018-02-05 a las 11.33.29 p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1" y="764704"/>
            <a:ext cx="6197187" cy="388843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23528" y="4797152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Helvetica Neue"/>
                <a:cs typeface="Helvetica Neue"/>
              </a:rPr>
              <a:t>Árbol </a:t>
            </a:r>
            <a:r>
              <a:rPr lang="es-ES" dirty="0" err="1">
                <a:latin typeface="Helvetica Neue"/>
                <a:cs typeface="Helvetica Neue"/>
              </a:rPr>
              <a:t>construído</a:t>
            </a:r>
            <a:r>
              <a:rPr lang="es-ES" dirty="0">
                <a:latin typeface="Helvetica Neue"/>
                <a:cs typeface="Helvetica Neue"/>
              </a:rPr>
              <a:t> con distancias </a:t>
            </a:r>
            <a:r>
              <a:rPr lang="es-ES" b="1" dirty="0" err="1">
                <a:latin typeface="Helvetica Neue"/>
                <a:cs typeface="Helvetica Neue"/>
              </a:rPr>
              <a:t>UniFrac</a:t>
            </a:r>
            <a:r>
              <a:rPr lang="es-ES" dirty="0">
                <a:latin typeface="Helvetica Neue"/>
                <a:cs typeface="Helvetica Neue"/>
              </a:rPr>
              <a:t> (basadas en la longitud de la rama que separa dos organismos)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0" y="2204864"/>
            <a:ext cx="27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PGMA </a:t>
            </a:r>
            <a:r>
              <a:rPr lang="es-ES" b="1" dirty="0" err="1"/>
              <a:t>tree</a:t>
            </a:r>
            <a:endParaRPr lang="es-ES" b="1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Pair</a:t>
            </a:r>
            <a:r>
              <a:rPr lang="es-ES" dirty="0"/>
              <a:t> </a:t>
            </a:r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Arithmetic</a:t>
            </a:r>
            <a:r>
              <a:rPr lang="es-ES" dirty="0"/>
              <a:t> Mean)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95536" y="551723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Helvetica Neue"/>
                <a:cs typeface="Helvetica Neue"/>
              </a:rPr>
              <a:t>Unweighted</a:t>
            </a:r>
            <a:r>
              <a:rPr lang="es-ES" b="1" dirty="0">
                <a:latin typeface="Helvetica Neue"/>
                <a:cs typeface="Helvetica Neue"/>
              </a:rPr>
              <a:t>: </a:t>
            </a:r>
            <a:r>
              <a:rPr lang="es-ES" dirty="0">
                <a:latin typeface="Helvetica Neue"/>
                <a:cs typeface="Helvetica Neue"/>
              </a:rPr>
              <a:t>Sólo considera la presencia/ausencia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95536" y="587727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Helvetica Neue"/>
                <a:cs typeface="Helvetica Neue"/>
              </a:rPr>
              <a:t>Weighted</a:t>
            </a:r>
            <a:r>
              <a:rPr lang="es-ES" b="1" dirty="0">
                <a:latin typeface="Helvetica Neue"/>
                <a:cs typeface="Helvetica Neue"/>
              </a:rPr>
              <a:t>: </a:t>
            </a:r>
            <a:r>
              <a:rPr lang="es-ES" dirty="0">
                <a:latin typeface="Helvetica Neue"/>
                <a:cs typeface="Helvetica Neue"/>
              </a:rPr>
              <a:t>Toma en cuenta la abundancia relativa</a:t>
            </a:r>
          </a:p>
        </p:txBody>
      </p:sp>
      <p:pic>
        <p:nvPicPr>
          <p:cNvPr id="15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22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12</a:t>
            </a:fld>
            <a:endParaRPr lang="es-MX"/>
          </a:p>
        </p:txBody>
      </p:sp>
      <p:cxnSp>
        <p:nvCxnSpPr>
          <p:cNvPr id="6" name="Conector recto 5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527873" y="116632"/>
            <a:ext cx="225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Beta diversidad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95537" y="980728"/>
            <a:ext cx="874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LEfSe</a:t>
            </a:r>
            <a:r>
              <a:rPr lang="es-ES" b="1" dirty="0"/>
              <a:t> </a:t>
            </a:r>
            <a:r>
              <a:rPr lang="es-ES" dirty="0"/>
              <a:t>(Linear </a:t>
            </a:r>
            <a:r>
              <a:rPr lang="es-ES" dirty="0" err="1"/>
              <a:t>Discriminant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Effect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) Determina la característica (organismo, gen) que puede explicar las diferencias entre dos condiciones </a:t>
            </a:r>
          </a:p>
          <a:p>
            <a:r>
              <a:rPr lang="es-ES" b="1" dirty="0"/>
              <a:t>	- Análisis no paramétrico </a:t>
            </a:r>
            <a:r>
              <a:rPr lang="es-ES" b="1" dirty="0" err="1"/>
              <a:t>Kruskal</a:t>
            </a:r>
            <a:r>
              <a:rPr lang="es-ES" b="1" dirty="0"/>
              <a:t>-Wallis </a:t>
            </a:r>
          </a:p>
          <a:p>
            <a:r>
              <a:rPr lang="es-ES" b="1" dirty="0"/>
              <a:t>	- </a:t>
            </a:r>
            <a:r>
              <a:rPr lang="es-ES" b="1" dirty="0" err="1"/>
              <a:t>Wilcoxon</a:t>
            </a:r>
            <a:r>
              <a:rPr lang="es-ES" b="1" dirty="0"/>
              <a:t> </a:t>
            </a:r>
            <a:r>
              <a:rPr lang="es-ES" b="1" dirty="0" err="1"/>
              <a:t>rank</a:t>
            </a:r>
            <a:r>
              <a:rPr lang="es-ES" b="1" dirty="0"/>
              <a:t> </a:t>
            </a:r>
          </a:p>
        </p:txBody>
      </p:sp>
      <p:pic>
        <p:nvPicPr>
          <p:cNvPr id="11" name="Imagen 10" descr="Captura de pantalla 2018-02-06 a las 9.56.28 a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8460432" cy="3448282"/>
          </a:xfrm>
          <a:prstGeom prst="rect">
            <a:avLst/>
          </a:prstGeom>
        </p:spPr>
      </p:pic>
      <p:pic>
        <p:nvPicPr>
          <p:cNvPr id="7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50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13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692696"/>
            <a:ext cx="3384376" cy="1078014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455865" y="116632"/>
            <a:ext cx="225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Beta diversidad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95536" y="1772816"/>
            <a:ext cx="803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Phylogenetic</a:t>
            </a:r>
            <a:r>
              <a:rPr lang="es-ES" dirty="0"/>
              <a:t> </a:t>
            </a:r>
            <a:r>
              <a:rPr lang="es-ES" dirty="0" err="1"/>
              <a:t>Investigation</a:t>
            </a:r>
            <a:r>
              <a:rPr lang="es-ES" dirty="0"/>
              <a:t> of </a:t>
            </a:r>
            <a:r>
              <a:rPr lang="es-ES" dirty="0" err="1"/>
              <a:t>Communities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Reconstruction</a:t>
            </a:r>
            <a:r>
              <a:rPr lang="es-ES" dirty="0"/>
              <a:t> of </a:t>
            </a:r>
            <a:r>
              <a:rPr lang="es-ES" dirty="0" err="1"/>
              <a:t>Unobserved</a:t>
            </a:r>
            <a:r>
              <a:rPr lang="es-ES" dirty="0"/>
              <a:t> </a:t>
            </a:r>
            <a:r>
              <a:rPr lang="es-ES" dirty="0" err="1"/>
              <a:t>STates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0888"/>
            <a:ext cx="5086097" cy="343775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724128" y="2564904"/>
            <a:ext cx="141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Green Genes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321357" y="3140968"/>
            <a:ext cx="382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NSTI </a:t>
            </a:r>
            <a:r>
              <a:rPr lang="es-ES" dirty="0"/>
              <a:t>(</a:t>
            </a:r>
            <a:r>
              <a:rPr lang="es-ES" dirty="0" err="1"/>
              <a:t>Nearest</a:t>
            </a:r>
            <a:r>
              <a:rPr lang="es-ES" dirty="0"/>
              <a:t> </a:t>
            </a:r>
            <a:r>
              <a:rPr lang="es-ES" dirty="0" err="1"/>
              <a:t>Sequenced</a:t>
            </a:r>
            <a:r>
              <a:rPr lang="es-ES" dirty="0"/>
              <a:t> </a:t>
            </a:r>
            <a:r>
              <a:rPr lang="es-ES" dirty="0" err="1"/>
              <a:t>Taxon</a:t>
            </a:r>
            <a:r>
              <a:rPr lang="es-ES" dirty="0"/>
              <a:t> Index)</a:t>
            </a:r>
            <a:endParaRPr lang="es-ES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183560" y="3645024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Medios </a:t>
            </a:r>
            <a:r>
              <a:rPr lang="es-ES" sz="1600" dirty="0" err="1"/>
              <a:t>hipersalinos</a:t>
            </a:r>
            <a:r>
              <a:rPr lang="es-ES" sz="1600" dirty="0"/>
              <a:t> (mean NSTI= 0.23 ± 0.07)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183560" y="4005064"/>
            <a:ext cx="396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HMP (mean NSTI= 0.03 ± 0.02)</a:t>
            </a:r>
          </a:p>
        </p:txBody>
      </p:sp>
      <p:pic>
        <p:nvPicPr>
          <p:cNvPr id="12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2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14</a:t>
            </a:fld>
            <a:endParaRPr lang="es-MX"/>
          </a:p>
        </p:txBody>
      </p:sp>
      <p:cxnSp>
        <p:nvCxnSpPr>
          <p:cNvPr id="6" name="Conector recto 5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603354" y="116632"/>
            <a:ext cx="3544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Análisis de Metagenomas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95536" y="515719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/>
              <a:t>La abundancia se determina como la proporción de reads que mapearon a un gen en particular </a:t>
            </a:r>
          </a:p>
        </p:txBody>
      </p:sp>
      <p:cxnSp>
        <p:nvCxnSpPr>
          <p:cNvPr id="11" name="Conector recto 10"/>
          <p:cNvCxnSpPr/>
          <p:nvPr/>
        </p:nvCxnSpPr>
        <p:spPr>
          <a:xfrm flipV="1">
            <a:off x="2195749" y="980728"/>
            <a:ext cx="2772745" cy="7"/>
          </a:xfrm>
          <a:prstGeom prst="line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683568" y="76470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Helvetica Neue"/>
                <a:cs typeface="Helvetica Neue"/>
              </a:rPr>
              <a:t>Referencia</a:t>
            </a:r>
            <a:endParaRPr lang="es-ES" dirty="0">
              <a:latin typeface="Helvetica Neue"/>
              <a:cs typeface="Helvetica Neue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2195736" y="1268760"/>
            <a:ext cx="936104" cy="0"/>
          </a:xfrm>
          <a:prstGeom prst="line">
            <a:avLst/>
          </a:prstGeom>
          <a:ln w="5715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699792" y="1421160"/>
            <a:ext cx="936104" cy="0"/>
          </a:xfrm>
          <a:prstGeom prst="line">
            <a:avLst/>
          </a:prstGeom>
          <a:ln w="5715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3419872" y="1268760"/>
            <a:ext cx="936104" cy="0"/>
          </a:xfrm>
          <a:prstGeom prst="line">
            <a:avLst/>
          </a:prstGeom>
          <a:ln w="5715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3851920" y="1412776"/>
            <a:ext cx="936104" cy="0"/>
          </a:xfrm>
          <a:prstGeom prst="line">
            <a:avLst/>
          </a:prstGeom>
          <a:ln w="5715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2051720" y="1556792"/>
            <a:ext cx="936104" cy="0"/>
          </a:xfrm>
          <a:prstGeom prst="line">
            <a:avLst/>
          </a:prstGeom>
          <a:ln w="5715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3491880" y="1556792"/>
            <a:ext cx="936104" cy="0"/>
          </a:xfrm>
          <a:prstGeom prst="line">
            <a:avLst/>
          </a:prstGeom>
          <a:ln w="5715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5220072" y="980728"/>
            <a:ext cx="2772745" cy="7"/>
          </a:xfrm>
          <a:prstGeom prst="line">
            <a:avLst/>
          </a:prstGeom>
          <a:ln w="57150" cmpd="sng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5580112" y="1196752"/>
            <a:ext cx="936104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6084168" y="1349152"/>
            <a:ext cx="936104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6804248" y="1196752"/>
            <a:ext cx="936104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7236296" y="1340768"/>
            <a:ext cx="936104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5436096" y="1484784"/>
            <a:ext cx="936104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>
            <a:off x="6876256" y="1484784"/>
            <a:ext cx="936104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2699792" y="508610"/>
            <a:ext cx="783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31859C"/>
                </a:solidFill>
                <a:latin typeface="Helvetica Neue"/>
                <a:cs typeface="Helvetica Neue"/>
              </a:rPr>
              <a:t>gen1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6300192" y="548680"/>
            <a:ext cx="783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gen2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187624" y="2132856"/>
            <a:ext cx="103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Smalt 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267744" y="2132856"/>
            <a:ext cx="92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BWA 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3386093" y="2132856"/>
            <a:ext cx="123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/>
              <a:t>Bowtie</a:t>
            </a:r>
            <a:r>
              <a:rPr lang="es-ES" sz="2800" b="1" dirty="0"/>
              <a:t> 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4637022" y="2132856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/>
              <a:t>Gem</a:t>
            </a:r>
            <a:r>
              <a:rPr lang="es-ES" sz="2800" b="1" dirty="0"/>
              <a:t> </a:t>
            </a:r>
            <a:r>
              <a:rPr lang="es-ES" sz="2800" b="1" dirty="0" err="1"/>
              <a:t>maper</a:t>
            </a:r>
            <a:r>
              <a:rPr lang="es-ES" sz="2800" b="1" dirty="0"/>
              <a:t> </a:t>
            </a:r>
          </a:p>
        </p:txBody>
      </p:sp>
      <p:pic>
        <p:nvPicPr>
          <p:cNvPr id="33" name="Imagen 32" descr="Captura de pantalla 2018-02-06 a las 6.37.49 a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12976"/>
            <a:ext cx="4817565" cy="45298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/>
          <a:srcRect l="48166"/>
          <a:stretch/>
        </p:blipFill>
        <p:spPr>
          <a:xfrm>
            <a:off x="5364088" y="2924944"/>
            <a:ext cx="1872208" cy="1478628"/>
          </a:xfrm>
          <a:prstGeom prst="rect">
            <a:avLst/>
          </a:prstGeom>
        </p:spPr>
      </p:pic>
      <p:sp>
        <p:nvSpPr>
          <p:cNvPr id="36" name="CuadroTexto 35"/>
          <p:cNvSpPr txBox="1"/>
          <p:nvPr/>
        </p:nvSpPr>
        <p:spPr>
          <a:xfrm>
            <a:off x="467544" y="4005064"/>
            <a:ext cx="4296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/>
              <a:t>Gut</a:t>
            </a:r>
            <a:r>
              <a:rPr lang="es-ES" sz="2800" b="1" dirty="0"/>
              <a:t> </a:t>
            </a:r>
            <a:r>
              <a:rPr lang="es-ES" sz="2800" b="1" dirty="0" err="1"/>
              <a:t>Microbial</a:t>
            </a:r>
            <a:r>
              <a:rPr lang="es-ES" sz="2800" b="1" dirty="0"/>
              <a:t> Gene </a:t>
            </a:r>
            <a:r>
              <a:rPr lang="es-ES" sz="2800" b="1" dirty="0" err="1"/>
              <a:t>Catalog</a:t>
            </a:r>
            <a:endParaRPr lang="es-ES" sz="2800" b="1" dirty="0"/>
          </a:p>
        </p:txBody>
      </p:sp>
      <p:pic>
        <p:nvPicPr>
          <p:cNvPr id="34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2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  <p:bldP spid="30" grpId="0"/>
      <p:bldP spid="31" grpId="0"/>
      <p:bldP spid="32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15</a:t>
            </a:fld>
            <a:endParaRPr lang="es-MX"/>
          </a:p>
        </p:txBody>
      </p:sp>
      <p:cxnSp>
        <p:nvCxnSpPr>
          <p:cNvPr id="6" name="Conector recto 5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1243314" y="116632"/>
            <a:ext cx="3544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Análisis de Metagenomas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9512" y="908720"/>
            <a:ext cx="2960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Ensamble </a:t>
            </a:r>
            <a:r>
              <a:rPr lang="es-ES" sz="2800" b="1" i="1" dirty="0"/>
              <a:t>de </a:t>
            </a:r>
            <a:r>
              <a:rPr lang="es-ES" sz="2800" b="1" i="1" dirty="0" err="1"/>
              <a:t>novo</a:t>
            </a:r>
            <a:r>
              <a:rPr lang="es-ES" sz="2800" b="1" i="1" dirty="0"/>
              <a:t>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95536" y="1772816"/>
            <a:ext cx="2765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/>
              <a:t>MetaSpades</a:t>
            </a:r>
            <a:r>
              <a:rPr lang="es-ES" sz="2800" b="1" dirty="0"/>
              <a:t> </a:t>
            </a:r>
            <a:r>
              <a:rPr lang="es-ES" sz="2000" dirty="0"/>
              <a:t>(OCL)</a:t>
            </a:r>
            <a:endParaRPr lang="es-ES" sz="2800" i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635896" y="1412776"/>
            <a:ext cx="334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IDBA-UD </a:t>
            </a:r>
            <a:r>
              <a:rPr lang="es-ES" sz="2000" dirty="0"/>
              <a:t>(</a:t>
            </a:r>
            <a:r>
              <a:rPr lang="es-ES" sz="2000" dirty="0" err="1"/>
              <a:t>iterative</a:t>
            </a:r>
            <a:r>
              <a:rPr lang="es-ES" sz="2000" dirty="0"/>
              <a:t> </a:t>
            </a:r>
            <a:r>
              <a:rPr lang="es-ES" sz="2000" dirty="0" err="1"/>
              <a:t>Brujin</a:t>
            </a:r>
            <a:r>
              <a:rPr lang="es-ES" sz="2000" dirty="0"/>
              <a:t>)</a:t>
            </a:r>
            <a:endParaRPr lang="es-ES" sz="2800" i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39552" y="2708920"/>
            <a:ext cx="3791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/>
              <a:t>MetaVelvet</a:t>
            </a:r>
            <a:r>
              <a:rPr lang="es-ES" sz="2800" b="1" dirty="0"/>
              <a:t> </a:t>
            </a:r>
            <a:r>
              <a:rPr lang="es-ES" sz="2000" dirty="0"/>
              <a:t>(</a:t>
            </a:r>
            <a:r>
              <a:rPr lang="es-ES" sz="2000" dirty="0" err="1"/>
              <a:t>iterative</a:t>
            </a:r>
            <a:r>
              <a:rPr lang="es-ES" sz="2000" dirty="0"/>
              <a:t> </a:t>
            </a:r>
            <a:r>
              <a:rPr lang="es-ES" sz="2000" dirty="0" err="1"/>
              <a:t>Brujin</a:t>
            </a:r>
            <a:r>
              <a:rPr lang="es-ES" sz="2000" dirty="0"/>
              <a:t>)</a:t>
            </a:r>
            <a:endParaRPr lang="es-ES" sz="2800" i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355976" y="2204864"/>
            <a:ext cx="4062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SOAP </a:t>
            </a:r>
            <a:r>
              <a:rPr lang="es-ES" sz="2800" b="1" dirty="0" err="1"/>
              <a:t>denovo</a:t>
            </a:r>
            <a:r>
              <a:rPr lang="es-ES" sz="2800" b="1" dirty="0"/>
              <a:t> </a:t>
            </a:r>
            <a:r>
              <a:rPr lang="es-ES" sz="2000" dirty="0"/>
              <a:t>(</a:t>
            </a:r>
            <a:r>
              <a:rPr lang="es-ES" sz="2000" dirty="0" err="1"/>
              <a:t>iterative</a:t>
            </a:r>
            <a:r>
              <a:rPr lang="es-ES" sz="2000" dirty="0"/>
              <a:t> </a:t>
            </a:r>
            <a:r>
              <a:rPr lang="es-ES" sz="2000" dirty="0" err="1"/>
              <a:t>Brujin</a:t>
            </a:r>
            <a:r>
              <a:rPr lang="es-ES" sz="2000" dirty="0"/>
              <a:t>)</a:t>
            </a:r>
            <a:endParaRPr lang="es-ES" sz="2800" i="1" dirty="0"/>
          </a:p>
        </p:txBody>
      </p:sp>
      <p:pic>
        <p:nvPicPr>
          <p:cNvPr id="15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5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16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0728"/>
            <a:ext cx="3175174" cy="42484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836712"/>
            <a:ext cx="3936927" cy="431886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43608" y="5445224"/>
            <a:ext cx="3192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Overlap</a:t>
            </a:r>
            <a:r>
              <a:rPr lang="es-ES" dirty="0"/>
              <a:t> </a:t>
            </a:r>
            <a:r>
              <a:rPr lang="es-ES" dirty="0" err="1"/>
              <a:t>Layout</a:t>
            </a:r>
            <a:r>
              <a:rPr lang="es-ES" dirty="0"/>
              <a:t> </a:t>
            </a:r>
            <a:r>
              <a:rPr lang="es-ES" dirty="0" err="1"/>
              <a:t>consensus</a:t>
            </a:r>
            <a:r>
              <a:rPr lang="es-ES" dirty="0"/>
              <a:t> (OCL)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580112" y="5445224"/>
            <a:ext cx="168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 </a:t>
            </a:r>
            <a:r>
              <a:rPr lang="es-ES" dirty="0" err="1"/>
              <a:t>Brujin</a:t>
            </a:r>
            <a:r>
              <a:rPr lang="es-ES" dirty="0"/>
              <a:t> </a:t>
            </a:r>
            <a:r>
              <a:rPr lang="es-ES" dirty="0" err="1"/>
              <a:t>Graph</a:t>
            </a:r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315322" y="116632"/>
            <a:ext cx="3544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Análisis de Metagenomas</a:t>
            </a:r>
          </a:p>
        </p:txBody>
      </p:sp>
      <p:pic>
        <p:nvPicPr>
          <p:cNvPr id="10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29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822325"/>
            <a:ext cx="8961437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4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822325"/>
            <a:ext cx="8666163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97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4</a:t>
            </a:fld>
            <a:endParaRPr lang="es-MX"/>
          </a:p>
        </p:txBody>
      </p:sp>
      <p:cxnSp>
        <p:nvCxnSpPr>
          <p:cNvPr id="6" name="Conector recto 5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1521623" y="116632"/>
            <a:ext cx="1826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Análisis 16S</a:t>
            </a:r>
          </a:p>
        </p:txBody>
      </p:sp>
      <p:pic>
        <p:nvPicPr>
          <p:cNvPr id="12" name="Imagen 11" descr="Figure1_galera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50533" r="8833" b="3952"/>
          <a:stretch/>
        </p:blipFill>
        <p:spPr>
          <a:xfrm>
            <a:off x="1043608" y="764704"/>
            <a:ext cx="7015500" cy="3212648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7504" y="4293096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Alfa diversidad: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691680" y="4264060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Riqueza de especies. ¿Cuántos µoos diferentes se pueden encontrar en una muestra dada? 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79512" y="5229200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Beta diversidad: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844080" y="5230941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Diferencia en la abundancia taxonómica de diferentes muestras. ¿Qué tan diferente es la composición microbiana entre un ambiente y otro?  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627784" y="6165304"/>
            <a:ext cx="6552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www.metagenomics.wiki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pdf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definition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-beta-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diversity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4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5</a:t>
            </a:fld>
            <a:endParaRPr lang="es-MX"/>
          </a:p>
        </p:txBody>
      </p:sp>
      <p:cxnSp>
        <p:nvCxnSpPr>
          <p:cNvPr id="6" name="Conector recto 5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251520" y="980728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Helvetica Neue"/>
                <a:cs typeface="Helvetica Neue"/>
              </a:rPr>
              <a:t>OTUs</a:t>
            </a:r>
            <a:r>
              <a:rPr lang="es-ES" b="1" dirty="0">
                <a:latin typeface="Helvetica Neue"/>
                <a:cs typeface="Helvetica Neue"/>
              </a:rPr>
              <a:t> observados: </a:t>
            </a:r>
            <a:r>
              <a:rPr lang="es-ES" dirty="0">
                <a:latin typeface="Helvetica Neue"/>
                <a:cs typeface="Helvetica Neue"/>
              </a:rPr>
              <a:t>Cuenta de </a:t>
            </a:r>
            <a:r>
              <a:rPr lang="es-ES" dirty="0" err="1">
                <a:latin typeface="Helvetica Neue"/>
                <a:cs typeface="Helvetica Neue"/>
              </a:rPr>
              <a:t>OTUs</a:t>
            </a:r>
            <a:r>
              <a:rPr lang="es-ES" dirty="0">
                <a:latin typeface="Helvetica Neue"/>
                <a:cs typeface="Helvetica Neue"/>
              </a:rPr>
              <a:t> diferentes en la muestra. Puede ser a los distintos niveles.</a:t>
            </a:r>
            <a:endParaRPr lang="es-ES" b="1" dirty="0">
              <a:latin typeface="Helvetica Neue"/>
              <a:cs typeface="Helvetica Neue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952328" y="5949280"/>
            <a:ext cx="7092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7F7F7F"/>
                </a:solidFill>
              </a:rPr>
              <a:t>http://</a:t>
            </a:r>
            <a:r>
              <a:rPr lang="es-ES" sz="1400" dirty="0" err="1">
                <a:solidFill>
                  <a:srgbClr val="7F7F7F"/>
                </a:solidFill>
              </a:rPr>
              <a:t>www.webpages.uidaho.edu</a:t>
            </a:r>
            <a:r>
              <a:rPr lang="es-ES" sz="1400" dirty="0">
                <a:solidFill>
                  <a:srgbClr val="7F7F7F"/>
                </a:solidFill>
              </a:rPr>
              <a:t>/</a:t>
            </a:r>
            <a:r>
              <a:rPr lang="es-ES" sz="1400" dirty="0" err="1">
                <a:solidFill>
                  <a:srgbClr val="7F7F7F"/>
                </a:solidFill>
              </a:rPr>
              <a:t>veg_measure</a:t>
            </a:r>
            <a:r>
              <a:rPr lang="es-ES" sz="1400" dirty="0">
                <a:solidFill>
                  <a:srgbClr val="7F7F7F"/>
                </a:solidFill>
              </a:rPr>
              <a:t>/Modules/</a:t>
            </a:r>
            <a:r>
              <a:rPr lang="es-ES" sz="1400" dirty="0" err="1">
                <a:solidFill>
                  <a:srgbClr val="7F7F7F"/>
                </a:solidFill>
              </a:rPr>
              <a:t>Lessons</a:t>
            </a:r>
            <a:r>
              <a:rPr lang="es-ES" sz="1400" dirty="0">
                <a:solidFill>
                  <a:srgbClr val="7F7F7F"/>
                </a:solidFill>
              </a:rPr>
              <a:t>/Module%209%28Composition&amp;Diversity%29/9_2_Biodiversity.htm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7236296" y="1052736"/>
            <a:ext cx="0" cy="50405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7380312" y="980728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mayor riqueza</a:t>
            </a: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7272808" y="1979548"/>
            <a:ext cx="0" cy="50405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416824" y="1907540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mayor riqueza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1538019" y="116632"/>
            <a:ext cx="2169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Alfa diversidad</a:t>
            </a:r>
          </a:p>
        </p:txBody>
      </p:sp>
      <p:pic>
        <p:nvPicPr>
          <p:cNvPr id="15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41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6</a:t>
            </a:fld>
            <a:endParaRPr lang="es-MX"/>
          </a:p>
        </p:txBody>
      </p:sp>
      <p:cxnSp>
        <p:nvCxnSpPr>
          <p:cNvPr id="4" name="Conector recto 3"/>
          <p:cNvCxnSpPr/>
          <p:nvPr/>
        </p:nvCxnSpPr>
        <p:spPr>
          <a:xfrm>
            <a:off x="107504" y="692696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Captura de pantalla 2018-02-05 a las 10.05.20 p.m.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0" r="952" b="2005"/>
          <a:stretch/>
        </p:blipFill>
        <p:spPr>
          <a:xfrm>
            <a:off x="2915816" y="1844824"/>
            <a:ext cx="2542878" cy="1938801"/>
          </a:xfrm>
          <a:prstGeom prst="rect">
            <a:avLst/>
          </a:prstGeom>
          <a:ln>
            <a:solidFill>
              <a:srgbClr val="376092"/>
            </a:solidFill>
          </a:ln>
        </p:spPr>
      </p:pic>
      <p:pic>
        <p:nvPicPr>
          <p:cNvPr id="6" name="Imagen 5" descr="Captura de pantalla 2018-02-05 a las 10.05.20 p.m.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t="22209" r="79398" b="47152"/>
          <a:stretch/>
        </p:blipFill>
        <p:spPr>
          <a:xfrm>
            <a:off x="251521" y="2626458"/>
            <a:ext cx="1800200" cy="172121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CuadroTexto 6"/>
          <p:cNvSpPr txBox="1"/>
          <p:nvPr/>
        </p:nvSpPr>
        <p:spPr>
          <a:xfrm>
            <a:off x="5652120" y="2564904"/>
            <a:ext cx="1434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rgbClr val="800000"/>
                </a:solidFill>
                <a:latin typeface="Helvetica Neue"/>
                <a:cs typeface="Helvetica Neue"/>
              </a:rPr>
              <a:t>PD alto</a:t>
            </a:r>
          </a:p>
        </p:txBody>
      </p:sp>
      <p:pic>
        <p:nvPicPr>
          <p:cNvPr id="8" name="Imagen 7" descr="Captura de pantalla 2018-02-05 a las 10.07.49 p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18" y="4138625"/>
            <a:ext cx="2614886" cy="1940995"/>
          </a:xfrm>
          <a:prstGeom prst="rect">
            <a:avLst/>
          </a:prstGeom>
          <a:ln>
            <a:solidFill>
              <a:srgbClr val="376092"/>
            </a:solidFill>
          </a:ln>
        </p:spPr>
      </p:pic>
      <p:sp>
        <p:nvSpPr>
          <p:cNvPr id="9" name="CuadroTexto 8"/>
          <p:cNvSpPr txBox="1"/>
          <p:nvPr/>
        </p:nvSpPr>
        <p:spPr>
          <a:xfrm>
            <a:off x="5724128" y="4941168"/>
            <a:ext cx="1534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rgbClr val="800000"/>
                </a:solidFill>
                <a:latin typeface="Helvetica Neue"/>
                <a:cs typeface="Helvetica Neue"/>
              </a:rPr>
              <a:t>PD bajo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63469" y="849486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Helvetica Neue"/>
                <a:cs typeface="Helvetica Neue"/>
              </a:rPr>
              <a:t>Phylogenetic</a:t>
            </a:r>
            <a:r>
              <a:rPr lang="es-ES" b="1" dirty="0">
                <a:latin typeface="Helvetica Neue"/>
                <a:cs typeface="Helvetica Neue"/>
              </a:rPr>
              <a:t> </a:t>
            </a:r>
            <a:r>
              <a:rPr lang="es-ES" b="1" dirty="0" err="1">
                <a:latin typeface="Helvetica Neue"/>
                <a:cs typeface="Helvetica Neue"/>
              </a:rPr>
              <a:t>Diversity</a:t>
            </a:r>
            <a:r>
              <a:rPr lang="es-ES" b="1" dirty="0">
                <a:latin typeface="Helvetica Neue"/>
                <a:cs typeface="Helvetica Neue"/>
              </a:rPr>
              <a:t> (PD): </a:t>
            </a:r>
            <a:r>
              <a:rPr lang="es-ES" dirty="0">
                <a:latin typeface="Helvetica Neue"/>
                <a:cs typeface="Helvetica Neue"/>
              </a:rPr>
              <a:t>Medida de diversidad que toma en cuenta la relación filogenética que hay entre las diferentes muestras.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7248245" y="786770"/>
            <a:ext cx="0" cy="50405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428773" y="786770"/>
            <a:ext cx="16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mayor distancia entre miembros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394003" y="116632"/>
            <a:ext cx="2169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Alfa diversidad</a:t>
            </a:r>
          </a:p>
        </p:txBody>
      </p:sp>
      <p:pic>
        <p:nvPicPr>
          <p:cNvPr id="14" name="Picture 279" descr="I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84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7</a:t>
            </a:fld>
            <a:endParaRPr lang="es-MX"/>
          </a:p>
        </p:txBody>
      </p:sp>
      <p:cxnSp>
        <p:nvCxnSpPr>
          <p:cNvPr id="6" name="Conector recto 5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52043" y="764704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Helvetica Neue"/>
                <a:cs typeface="Helvetica Neue"/>
              </a:rPr>
              <a:t>Shannon index: </a:t>
            </a:r>
            <a:r>
              <a:rPr lang="es-ES" dirty="0">
                <a:latin typeface="Helvetica Neue"/>
                <a:cs typeface="Helvetica Neue"/>
              </a:rPr>
              <a:t> Mide la diversidad (</a:t>
            </a:r>
            <a:r>
              <a:rPr lang="es-ES" dirty="0" err="1">
                <a:latin typeface="Helvetica Neue"/>
                <a:cs typeface="Helvetica Neue"/>
              </a:rPr>
              <a:t>richness</a:t>
            </a:r>
            <a:r>
              <a:rPr lang="es-ES" dirty="0">
                <a:latin typeface="Helvetica Neue"/>
                <a:cs typeface="Helvetica Neue"/>
              </a:rPr>
              <a:t> + </a:t>
            </a:r>
            <a:r>
              <a:rPr lang="es-ES" dirty="0" err="1">
                <a:latin typeface="Helvetica Neue"/>
                <a:cs typeface="Helvetica Neue"/>
              </a:rPr>
              <a:t>eveness</a:t>
            </a:r>
            <a:r>
              <a:rPr lang="es-ES" dirty="0">
                <a:latin typeface="Helvetica Neue"/>
                <a:cs typeface="Helvetica Neue"/>
              </a:rPr>
              <a:t>) de un nicho. Toma en cuenta la riqueza y la abundancia. Asume que todas las especies están presentes en la muestra.  </a:t>
            </a:r>
            <a:endParaRPr lang="es-ES" b="1" dirty="0">
              <a:latin typeface="Helvetica Neue"/>
              <a:cs typeface="Helvetica Neue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664296" y="6290156"/>
            <a:ext cx="7092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7F7F7F"/>
                </a:solidFill>
              </a:rPr>
              <a:t>http://</a:t>
            </a:r>
            <a:r>
              <a:rPr lang="es-ES" sz="1400" dirty="0" err="1">
                <a:solidFill>
                  <a:srgbClr val="7F7F7F"/>
                </a:solidFill>
              </a:rPr>
              <a:t>www.webpages.uidaho.edu</a:t>
            </a:r>
            <a:r>
              <a:rPr lang="es-ES" sz="1400" dirty="0">
                <a:solidFill>
                  <a:srgbClr val="7F7F7F"/>
                </a:solidFill>
              </a:rPr>
              <a:t>/</a:t>
            </a:r>
            <a:r>
              <a:rPr lang="es-ES" sz="1400" dirty="0" err="1">
                <a:solidFill>
                  <a:srgbClr val="7F7F7F"/>
                </a:solidFill>
              </a:rPr>
              <a:t>veg_measure</a:t>
            </a:r>
            <a:r>
              <a:rPr lang="es-ES" sz="1400" dirty="0">
                <a:solidFill>
                  <a:srgbClr val="7F7F7F"/>
                </a:solidFill>
              </a:rPr>
              <a:t>/Modules/</a:t>
            </a:r>
            <a:r>
              <a:rPr lang="es-ES" sz="1400" dirty="0" err="1">
                <a:solidFill>
                  <a:srgbClr val="7F7F7F"/>
                </a:solidFill>
              </a:rPr>
              <a:t>Lessons</a:t>
            </a:r>
            <a:r>
              <a:rPr lang="es-ES" sz="1400" dirty="0">
                <a:solidFill>
                  <a:srgbClr val="7F7F7F"/>
                </a:solidFill>
              </a:rPr>
              <a:t>/Module%209%28Composition&amp;Diversity%29/9_2_Biodiversity.htm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7568867" y="908720"/>
            <a:ext cx="0" cy="50405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7652047" y="836712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mayor diversidad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610027" y="148570"/>
            <a:ext cx="2169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Alfa diversidad</a:t>
            </a:r>
          </a:p>
        </p:txBody>
      </p:sp>
      <p:pic>
        <p:nvPicPr>
          <p:cNvPr id="12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59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8</a:t>
            </a:fld>
            <a:endParaRPr lang="es-MX"/>
          </a:p>
        </p:txBody>
      </p:sp>
      <p:cxnSp>
        <p:nvCxnSpPr>
          <p:cNvPr id="4" name="Conector recto 3"/>
          <p:cNvCxnSpPr/>
          <p:nvPr/>
        </p:nvCxnSpPr>
        <p:spPr>
          <a:xfrm>
            <a:off x="84665" y="548680"/>
            <a:ext cx="9000000" cy="0"/>
          </a:xfrm>
          <a:prstGeom prst="line">
            <a:avLst/>
          </a:prstGeom>
          <a:ln w="28575" cmpd="sng">
            <a:solidFill>
              <a:srgbClr val="A948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466011" y="116632"/>
            <a:ext cx="2169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Bookman Old Style"/>
                <a:cs typeface="Bookman Old Style"/>
              </a:rPr>
              <a:t>Alfa diversidad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23528" y="227687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Helvetica Neue"/>
                <a:cs typeface="Helvetica Neue"/>
              </a:rPr>
              <a:t>Curvas de rarefacción: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3528" y="83671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Helvetica Neue"/>
                <a:cs typeface="Helvetica Neue"/>
              </a:rPr>
              <a:t>Good’s</a:t>
            </a:r>
            <a:r>
              <a:rPr lang="es-ES" b="1" dirty="0">
                <a:latin typeface="Helvetica Neue"/>
                <a:cs typeface="Helvetica Neue"/>
              </a:rPr>
              <a:t> </a:t>
            </a:r>
            <a:r>
              <a:rPr lang="es-ES" b="1" dirty="0" err="1">
                <a:latin typeface="Helvetica Neue"/>
                <a:cs typeface="Helvetica Neue"/>
              </a:rPr>
              <a:t>Coverage</a:t>
            </a:r>
            <a:r>
              <a:rPr lang="es-ES" b="1" dirty="0">
                <a:latin typeface="Helvetica Neue"/>
                <a:cs typeface="Helvetica Neue"/>
              </a:rPr>
              <a:t>: </a:t>
            </a:r>
            <a:r>
              <a:rPr lang="es-ES" dirty="0">
                <a:latin typeface="Helvetica Neue"/>
                <a:cs typeface="Helvetica Neue"/>
              </a:rPr>
              <a:t>Estima el % de todas las especies que está presente en una muestra.</a:t>
            </a:r>
            <a:endParaRPr lang="es-ES" b="1" dirty="0">
              <a:latin typeface="Helvetica Neue"/>
              <a:cs typeface="Helvetica Neue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95536" y="177281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Helvetica Neue"/>
                <a:cs typeface="Helvetica Neue"/>
              </a:rPr>
              <a:t>Para estimar la diversidad entre muestras con diferente profundidad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4176464" cy="3654406"/>
          </a:xfrm>
          <a:prstGeom prst="rect">
            <a:avLst/>
          </a:prstGeom>
        </p:spPr>
      </p:pic>
      <p:pic>
        <p:nvPicPr>
          <p:cNvPr id="10" name="Picture 279" descr="IB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6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497E3-DDC1-4143-A536-5C3F424F30DE}" type="slidenum">
              <a:rPr lang="es-MX" smtClean="0"/>
              <a:t>9</a:t>
            </a:fld>
            <a:endParaRPr lang="es-MX"/>
          </a:p>
        </p:txBody>
      </p:sp>
      <p:sp>
        <p:nvSpPr>
          <p:cNvPr id="4" name="3 CuadroTexto"/>
          <p:cNvSpPr txBox="1"/>
          <p:nvPr/>
        </p:nvSpPr>
        <p:spPr>
          <a:xfrm>
            <a:off x="320838" y="2844225"/>
            <a:ext cx="849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/>
              <a:t>EXCEL CON EJERCICIO DE DIVERSIDAD Y RIQUEZA</a:t>
            </a:r>
          </a:p>
        </p:txBody>
      </p:sp>
      <p:pic>
        <p:nvPicPr>
          <p:cNvPr id="5" name="Picture 279" descr="I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59632" cy="462511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9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</TotalTime>
  <Words>490</Words>
  <Application>Microsoft Office PowerPoint</Application>
  <PresentationFormat>Presentación en pantalla (4:3)</PresentationFormat>
  <Paragraphs>86</Paragraphs>
  <Slides>16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Pilar</dc:creator>
  <cp:lastModifiedBy>ADRIAN OCHOA LEYVA</cp:lastModifiedBy>
  <cp:revision>108</cp:revision>
  <dcterms:created xsi:type="dcterms:W3CDTF">2018-02-04T04:18:04Z</dcterms:created>
  <dcterms:modified xsi:type="dcterms:W3CDTF">2023-12-07T18:08:31Z</dcterms:modified>
</cp:coreProperties>
</file>